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52" r:id="rId2"/>
  </p:sldMasterIdLst>
  <p:notesMasterIdLst>
    <p:notesMasterId r:id="rId36"/>
  </p:notesMasterIdLst>
  <p:handoutMasterIdLst>
    <p:handoutMasterId r:id="rId37"/>
  </p:handoutMasterIdLst>
  <p:sldIdLst>
    <p:sldId id="259" r:id="rId3"/>
    <p:sldId id="261" r:id="rId4"/>
    <p:sldId id="262" r:id="rId5"/>
    <p:sldId id="263" r:id="rId6"/>
    <p:sldId id="264" r:id="rId7"/>
    <p:sldId id="265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66" r:id="rId16"/>
    <p:sldId id="292" r:id="rId17"/>
    <p:sldId id="274" r:id="rId18"/>
    <p:sldId id="276" r:id="rId19"/>
    <p:sldId id="277" r:id="rId20"/>
    <p:sldId id="278" r:id="rId21"/>
    <p:sldId id="279" r:id="rId22"/>
    <p:sldId id="280" r:id="rId23"/>
    <p:sldId id="282" r:id="rId24"/>
    <p:sldId id="283" r:id="rId25"/>
    <p:sldId id="281" r:id="rId26"/>
    <p:sldId id="284" r:id="rId27"/>
    <p:sldId id="285" r:id="rId28"/>
    <p:sldId id="286" r:id="rId29"/>
    <p:sldId id="287" r:id="rId30"/>
    <p:sldId id="288" r:id="rId31"/>
    <p:sldId id="290" r:id="rId32"/>
    <p:sldId id="291" r:id="rId33"/>
    <p:sldId id="293" r:id="rId34"/>
    <p:sldId id="294" r:id="rId3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D3A2"/>
    <a:srgbClr val="E8E3D3"/>
    <a:srgbClr val="4B2E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54" autoAdjust="0"/>
  </p:normalViewPr>
  <p:slideViewPr>
    <p:cSldViewPr snapToGrid="0" snapToObjects="1" showGuides="1">
      <p:cViewPr varScale="1">
        <p:scale>
          <a:sx n="116" d="100"/>
          <a:sy n="116" d="100"/>
        </p:scale>
        <p:origin x="126" y="96"/>
      </p:cViewPr>
      <p:guideLst>
        <p:guide orient="horz" pos="2488"/>
        <p:guide pos="4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32DDA12-8DCC-4660-8861-96BD2FDD79A1}" type="datetime8">
              <a:rPr lang="en-US" smtClean="0"/>
              <a:t>10/21/2016 11:25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4F07F27-9BCD-4854-940F-D94CED1DA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119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EAFB80A-DB0D-49FC-8F58-8F99A673A91A}" type="datetime8">
              <a:rPr lang="en-US" smtClean="0"/>
              <a:t>10/21/2016 11:25 AM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EA9BA50-F94F-46E2-843C-9C0686416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510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am a keyboard person and use the mouse as little as possible. I</a:t>
            </a:r>
            <a:r>
              <a:rPr lang="en-US" baseline="0" dirty="0" smtClean="0"/>
              <a:t> find that I can work much more quickly and accurately and I have much less wrist and hand pain.</a:t>
            </a:r>
          </a:p>
          <a:p>
            <a:r>
              <a:rPr lang="en-US" baseline="0" dirty="0" smtClean="0"/>
              <a:t>So throughout this presentation I’ll be referencing keystrokes where possible. Some actions aren’t even possible with the mouse only and some I just don’t know how with the mouse. There are a few things you have to do with the mouse, though.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7144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go to the start of the enclosure. This is the “begin”.</a:t>
            </a:r>
            <a:r>
              <a:rPr lang="en-US" baseline="0" dirty="0" smtClean="0"/>
              <a:t> </a:t>
            </a:r>
            <a:r>
              <a:rPr lang="en-US" dirty="0" smtClean="0"/>
              <a:t>Hit Alt-]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2274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Alt-] moved the</a:t>
            </a:r>
            <a:r>
              <a:rPr lang="en-US" baseline="0" dirty="0" smtClean="0"/>
              <a:t> cursor to the matching “end”.</a:t>
            </a:r>
          </a:p>
          <a:p>
            <a:r>
              <a:rPr lang="en-US" baseline="0" dirty="0" smtClean="0"/>
              <a:t>Hit Ctrl-K again.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2827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Your block is now selected.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can</a:t>
            </a:r>
            <a:r>
              <a:rPr lang="en-US" baseline="0" dirty="0" smtClean="0"/>
              <a:t> use whatever mechanism we like to position the cursor for the seconds Ctrl-K.</a:t>
            </a:r>
          </a:p>
          <a:p>
            <a:r>
              <a:rPr lang="en-US" baseline="0" dirty="0" smtClean="0"/>
              <a:t>For example we could have used the F6 key to move to the next bookmark and then hit the Ctrl-K.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854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</a:t>
            </a:r>
            <a:r>
              <a:rPr lang="en-US" baseline="0" dirty="0" smtClean="0"/>
              <a:t> are a couple of shortcuts for handling text.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Select some text spanning multiple lines and indent or unindent them.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Changing case is easy, too.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Does anyone know where the terms lowercase and upper case came from?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3787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much to say about this. It works pretty much as you would expect it to.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2327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are some handy shortcuts for compiling and running.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9646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Before we can debug a program interactively we need to setup the compile options.</a:t>
            </a:r>
          </a:p>
          <a:p>
            <a:r>
              <a:rPr lang="en-US" dirty="0" smtClean="0"/>
              <a:t>The important thing is to set TADS.</a:t>
            </a:r>
          </a:p>
          <a:p>
            <a:r>
              <a:rPr lang="en-US" dirty="0" smtClean="0"/>
              <a:t>Note that you can also</a:t>
            </a:r>
            <a:r>
              <a:rPr lang="en-US" baseline="0" dirty="0" smtClean="0"/>
              <a:t> put stuff in the task attributes that will affect either the compiler or the object code file.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6887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 set up the attributes</a:t>
            </a:r>
            <a:r>
              <a:rPr lang="en-US" baseline="0" dirty="0" smtClean="0"/>
              <a:t> for when the program runs.</a:t>
            </a:r>
          </a:p>
          <a:p>
            <a:r>
              <a:rPr lang="en-US" baseline="0" dirty="0" smtClean="0"/>
              <a:t>E.g. FILE and LIBRARY equates.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2503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Compile it and check for errors.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8999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Run the program with</a:t>
            </a:r>
            <a:r>
              <a:rPr lang="en-US" baseline="0" dirty="0" smtClean="0"/>
              <a:t> the F2 key.</a:t>
            </a:r>
          </a:p>
          <a:p>
            <a:r>
              <a:rPr lang="en-US" baseline="0" dirty="0" smtClean="0"/>
              <a:t>It stops at the first executable line.</a:t>
            </a:r>
          </a:p>
          <a:p>
            <a:r>
              <a:rPr lang="en-US" baseline="0" dirty="0" smtClean="0"/>
              <a:t>There are various keys you can use to step thru the program or run until a breakpoint.</a:t>
            </a:r>
          </a:p>
          <a:p>
            <a:r>
              <a:rPr lang="en-US" baseline="0" dirty="0" smtClean="0"/>
              <a:t>Ensure that you keep control of it and it doesn’t run away.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082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NxEdit</a:t>
            </a:r>
            <a:r>
              <a:rPr lang="en-US" baseline="0" dirty="0" smtClean="0"/>
              <a:t> is a windows app so most keystrokes behave the same as usual.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2901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you step thru the code you</a:t>
            </a:r>
            <a:r>
              <a:rPr lang="en-US" baseline="0" dirty="0" smtClean="0"/>
              <a:t> can view or alter the contents of variables at various points.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We’ll discuss some of the tools to do that.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8980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quick and easy way to view the contents</a:t>
            </a:r>
            <a:r>
              <a:rPr lang="en-US" baseline="0" dirty="0" smtClean="0"/>
              <a:t> of one variable one time is to right click it in the source code.</a:t>
            </a:r>
          </a:p>
          <a:p>
            <a:r>
              <a:rPr lang="en-US" baseline="0" dirty="0" smtClean="0"/>
              <a:t>You can even alter its contents.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Dock it for reuse.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967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the TADS chat window to enter any commands you would normally give</a:t>
            </a:r>
            <a:r>
              <a:rPr lang="en-US" baseline="0" dirty="0" smtClean="0"/>
              <a:t> to tads.</a:t>
            </a:r>
          </a:p>
          <a:p>
            <a:r>
              <a:rPr lang="en-US" baseline="0" dirty="0" smtClean="0"/>
              <a:t>Two interesting ones are: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  - An asterisk (*) causes all the declared program elements of the current procedure or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block to be displayed.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 * - A double asterisk (* *) causes all currently active program elements to be displayed,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9431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Items in the </a:t>
            </a:r>
            <a:r>
              <a:rPr lang="en-US" dirty="0" err="1" smtClean="0"/>
              <a:t>watchlist</a:t>
            </a:r>
            <a:r>
              <a:rPr lang="en-US" dirty="0" smtClean="0"/>
              <a:t> window automatically</a:t>
            </a:r>
            <a:r>
              <a:rPr lang="en-US" baseline="0" dirty="0" smtClean="0"/>
              <a:t> </a:t>
            </a:r>
            <a:r>
              <a:rPr lang="en-US" dirty="0" smtClean="0"/>
              <a:t>update at each breakpoint</a:t>
            </a:r>
            <a:r>
              <a:rPr lang="en-US" baseline="0" dirty="0" smtClean="0"/>
              <a:t> as you step through the program.</a:t>
            </a:r>
          </a:p>
          <a:p>
            <a:r>
              <a:rPr lang="en-US" baseline="0" dirty="0" smtClean="0"/>
              <a:t>At each step if an item has changed it is highlighted in </a:t>
            </a:r>
            <a:r>
              <a:rPr lang="en-US" baseline="0" dirty="0" smtClean="0">
                <a:solidFill>
                  <a:srgbClr val="FF0000"/>
                </a:solidFill>
              </a:rPr>
              <a:t>Red.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0823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can also debug libraries step</a:t>
            </a:r>
            <a:r>
              <a:rPr lang="en-US" baseline="0" dirty="0" smtClean="0"/>
              <a:t> by step and display and/or alter the content variables just as you would a stand-alone program.</a:t>
            </a:r>
          </a:p>
          <a:p>
            <a:r>
              <a:rPr lang="en-US" baseline="0" dirty="0" smtClean="0"/>
              <a:t>Some things to watch.</a:t>
            </a:r>
          </a:p>
          <a:p>
            <a:r>
              <a:rPr lang="en-US" baseline="0" dirty="0" smtClean="0"/>
              <a:t>Ensure that the library doesn’t freeze permanent so you don’t have to clean it up afterward.</a:t>
            </a:r>
          </a:p>
          <a:p>
            <a:r>
              <a:rPr lang="en-US" baseline="0" dirty="0" smtClean="0"/>
              <a:t>Set Breakpoints at the beginning of the exported procedures that you want to debug.</a:t>
            </a:r>
          </a:p>
          <a:p>
            <a:r>
              <a:rPr lang="en-US" baseline="0" dirty="0" smtClean="0"/>
              <a:t>Invoke it as you normally would.</a:t>
            </a:r>
          </a:p>
          <a:p>
            <a:r>
              <a:rPr lang="en-US" baseline="0" dirty="0" smtClean="0"/>
              <a:t>Whenever it’s called it will behave like a normal program.</a:t>
            </a:r>
          </a:p>
          <a:p>
            <a:r>
              <a:rPr lang="en-US" baseline="0" dirty="0" smtClean="0"/>
              <a:t>When you’re done ensure that you recompile it without TADS.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1325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can also use this technique on SYSTEM level libraries. But there are a few extra </a:t>
            </a:r>
            <a:r>
              <a:rPr lang="en-US" dirty="0" err="1" smtClean="0"/>
              <a:t>gotcha’s</a:t>
            </a:r>
            <a:r>
              <a:rPr lang="en-US" baseline="0" dirty="0" smtClean="0"/>
              <a:t> to look out for.</a:t>
            </a:r>
          </a:p>
          <a:p>
            <a:r>
              <a:rPr lang="en-US" baseline="0" dirty="0" smtClean="0"/>
              <a:t>Beware that the caller might be time-sensitive or it might be single-threaded causing grief to other users.</a:t>
            </a:r>
          </a:p>
          <a:p>
            <a:r>
              <a:rPr lang="en-US" baseline="0" dirty="0" smtClean="0"/>
              <a:t>What will happen if your library returns an invalid result or crashes?</a:t>
            </a:r>
          </a:p>
          <a:p>
            <a:r>
              <a:rPr lang="en-US" baseline="0" dirty="0" smtClean="0"/>
              <a:t>Can you run your own copy?</a:t>
            </a:r>
          </a:p>
          <a:p>
            <a:r>
              <a:rPr lang="en-US" baseline="0" dirty="0" smtClean="0"/>
              <a:t>Some stuff needs special permissions.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5280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libraries that require special permissions you want to follow</a:t>
            </a:r>
            <a:r>
              <a:rPr lang="en-US" baseline="0" dirty="0" smtClean="0"/>
              <a:t> the above sequence because the “Debug Listen” action WFL MODIFYs the object code file.</a:t>
            </a:r>
          </a:p>
          <a:p>
            <a:r>
              <a:rPr lang="en-US" baseline="0" dirty="0" smtClean="0"/>
              <a:t>That MODIFY will often invalidate the attributes that you’ve set.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7086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is possible to interactively</a:t>
            </a:r>
            <a:r>
              <a:rPr lang="en-US" baseline="0" dirty="0" smtClean="0"/>
              <a:t> debug both at once. You’ll want to have lots of screen real-estate.</a:t>
            </a:r>
          </a:p>
          <a:p>
            <a:r>
              <a:rPr lang="en-US" baseline="0" dirty="0" smtClean="0"/>
              <a:t>Run two copies of </a:t>
            </a:r>
            <a:r>
              <a:rPr lang="en-US" baseline="0" dirty="0" err="1" smtClean="0"/>
              <a:t>NxEdit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Change one of them to use a different port for TADS.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8187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all the setup that you would normally do for each.</a:t>
            </a:r>
          </a:p>
          <a:p>
            <a:r>
              <a:rPr lang="en-US" dirty="0" smtClean="0"/>
              <a:t>Then invoke the client and start stepping through.</a:t>
            </a:r>
          </a:p>
          <a:p>
            <a:r>
              <a:rPr lang="en-US" dirty="0" smtClean="0"/>
              <a:t>The active window</a:t>
            </a:r>
            <a:r>
              <a:rPr lang="en-US" baseline="0" dirty="0" smtClean="0"/>
              <a:t> will flip back and forth.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9231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macros can be very powerful. They aren’t just programmed keys. They are actual programs with variables and conditions.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There are several exported objects with accessible properties and methods. Of course I would like to see others.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They can be assigned to Keystrokes or icons on the </a:t>
            </a:r>
            <a:r>
              <a:rPr lang="en-US" baseline="0" smtClean="0"/>
              <a:t>menu bar.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675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several special ways to move around in the document that are unique to NxEdit or other source code editors.</a:t>
            </a:r>
          </a:p>
          <a:p>
            <a:r>
              <a:rPr lang="en-US" dirty="0" smtClean="0"/>
              <a:t>One cool one is the history of recent edit locations. You can go back to previous locations with the Alt-</a:t>
            </a:r>
            <a:r>
              <a:rPr lang="en-US" dirty="0" err="1" smtClean="0"/>
              <a:t>BackArrow</a:t>
            </a:r>
            <a:r>
              <a:rPr lang="en-US" dirty="0" smtClean="0"/>
              <a:t> just like your web</a:t>
            </a:r>
            <a:r>
              <a:rPr lang="en-US" baseline="0" dirty="0" smtClean="0"/>
              <a:t> browser.</a:t>
            </a:r>
          </a:p>
          <a:p>
            <a:r>
              <a:rPr lang="en-US" baseline="0" dirty="0" smtClean="0"/>
              <a:t>There are also quick ways to move to the next or previous record that has been changed, to the next record flagged with a syntax error, or jump directly to a sequenced 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0137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just don’t find the interface for adding macros intuitive. It works as explained.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87000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95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of my favourite editing tools. Especially when you have a missing or extra “begin” or “end”.</a:t>
            </a:r>
          </a:p>
          <a:p>
            <a:r>
              <a:rPr lang="en-US" dirty="0" smtClean="0"/>
              <a:t>I’ve</a:t>
            </a:r>
            <a:r>
              <a:rPr lang="en-US" baseline="0" dirty="0" smtClean="0"/>
              <a:t> seen other editors that highlight the matching delimiter. This one doesn’t do that but it will move you there.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882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Bookmarks are also handy.  Just put the cursor on a line,</a:t>
            </a:r>
            <a:r>
              <a:rPr lang="en-US" baseline="0" dirty="0" smtClean="0"/>
              <a:t> hit Ctrl-M. The name is prefilled with the word under the cursor or the high-lighted text. You may overwrite it. Then hit Enter.</a:t>
            </a:r>
          </a:p>
          <a:p>
            <a:endParaRPr lang="en-US" baseline="0" dirty="0" smtClean="0"/>
          </a:p>
          <a:p>
            <a:r>
              <a:rPr lang="en-US" baseline="0" dirty="0" smtClean="0"/>
              <a:t>Moving between them is easy. Just hit F6 or Shift-F6.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357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Finding</a:t>
            </a:r>
            <a:r>
              <a:rPr lang="en-US" baseline="0" dirty="0" smtClean="0"/>
              <a:t> a word or phrase is easy. If some text is selected or the cursor is on or at a word “Text to find” box is prefilled. </a:t>
            </a:r>
          </a:p>
          <a:p>
            <a:r>
              <a:rPr lang="en-US" baseline="0" dirty="0" smtClean="0"/>
              <a:t>Hitting “Find All” creates a nice list in the output window without moving the cursor. You can then double-click on each to jump to that 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135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works the same in all windows apps but doesn’t seem to be well known.</a:t>
            </a:r>
            <a:br>
              <a:rPr lang="en-US" dirty="0" smtClean="0"/>
            </a:br>
            <a:r>
              <a:rPr lang="en-US" dirty="0" smtClean="0"/>
              <a:t>To select</a:t>
            </a:r>
            <a:r>
              <a:rPr lang="en-US" baseline="0" dirty="0" smtClean="0"/>
              <a:t> text just hold the shift key and use the arrows. Must easier and more accurate than the mouse.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Ctrl-K harkens back to the old </a:t>
            </a:r>
            <a:r>
              <a:rPr lang="en-US" baseline="0" dirty="0" err="1" smtClean="0"/>
              <a:t>TurboC</a:t>
            </a:r>
            <a:r>
              <a:rPr lang="en-US" baseline="0" dirty="0" smtClean="0"/>
              <a:t> editor. The “K” stands for </a:t>
            </a:r>
            <a:r>
              <a:rPr lang="en-US" baseline="0" dirty="0" err="1" smtClean="0"/>
              <a:t>mar”K</a:t>
            </a:r>
            <a:r>
              <a:rPr lang="en-US" baseline="0" dirty="0" smtClean="0"/>
              <a:t>” </a:t>
            </a:r>
            <a:r>
              <a:rPr lang="en-US" baseline="0" dirty="0" err="1" smtClean="0"/>
              <a:t>bloc”K</a:t>
            </a:r>
            <a:r>
              <a:rPr lang="en-US" baseline="0" dirty="0" smtClean="0"/>
              <a:t>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527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combines selecting</a:t>
            </a:r>
            <a:r>
              <a:rPr lang="en-US" baseline="0" dirty="0" smtClean="0"/>
              <a:t> a line with finding a matching delimiter.</a:t>
            </a:r>
          </a:p>
          <a:p>
            <a:r>
              <a:rPr lang="en-US" baseline="0" dirty="0" smtClean="0"/>
              <a:t>Hit Ctrl-K where you want to start then use the find matching key Alt-] to find the end.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You can use other methods to select the second line. It can even be before the first 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338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is an example of selecting a block, in this case a procedure.</a:t>
            </a:r>
          </a:p>
          <a:p>
            <a:endParaRPr lang="en-US" dirty="0" smtClean="0"/>
          </a:p>
          <a:p>
            <a:r>
              <a:rPr lang="en-US" dirty="0" smtClean="0"/>
              <a:t>We position our cursor on the first line we want and press Ctrl-K.</a:t>
            </a:r>
          </a:p>
        </p:txBody>
      </p:sp>
    </p:spTree>
    <p:extLst>
      <p:ext uri="{BB962C8B-B14F-4D97-AF65-F5344CB8AC3E}">
        <p14:creationId xmlns:p14="http://schemas.microsoft.com/office/powerpoint/2010/main" val="12310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chemeClr val="accent3"/>
                </a:solidFill>
                <a:latin typeface="Arial Black" panose="020B0A04020102020204" pitchFamily="34" charset="0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TITLE HERE</a:t>
            </a:r>
          </a:p>
          <a:p>
            <a:pPr lvl="0"/>
            <a:r>
              <a:rPr lang="en-US" dirty="0" smtClean="0"/>
              <a:t>ARIAL BLACK, 50 PT. </a:t>
            </a:r>
            <a:endParaRPr lang="en-US" dirty="0"/>
          </a:p>
        </p:txBody>
      </p:sp>
      <p:pic>
        <p:nvPicPr>
          <p:cNvPr id="2" name="Picture 1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555" y="6110254"/>
            <a:ext cx="2900442" cy="462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4912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FFFFFF"/>
                </a:solidFill>
                <a:latin typeface="Arial Black" panose="020B0A04020102020204" pitchFamily="34" charset="0"/>
                <a:cs typeface="Arial Black" panose="020B0A04020102020204" pitchFamily="34" charset="0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(ARIAL BLACK, 30 PT.)</a:t>
            </a:r>
            <a:endParaRPr lang="en-US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FFFFFF"/>
                </a:solidFill>
                <a:latin typeface="Calibri" panose="020F0502020204030204" pitchFamily="34" charset="0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Calibri" panose="020F0502020204030204" pitchFamily="34" charset="0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Calibri" panose="020F0502020204030204" pitchFamily="34" charset="0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Calibri" panose="020F0502020204030204" pitchFamily="34" charset="0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Calibri" panose="020F0502020204030204" pitchFamily="34" charset="0"/>
                <a:cs typeface="Open Sans"/>
              </a:defRPr>
            </a:lvl5pPr>
          </a:lstStyle>
          <a:p>
            <a:pPr lvl="0"/>
            <a:r>
              <a:rPr lang="en-US" dirty="0" smtClean="0"/>
              <a:t>Content here (Calibri Bold, 24 pt.)</a:t>
            </a:r>
          </a:p>
          <a:p>
            <a:pPr lvl="1"/>
            <a:r>
              <a:rPr lang="en-US" dirty="0" smtClean="0"/>
              <a:t>Second level (Calibri Bold, 20)</a:t>
            </a:r>
          </a:p>
          <a:p>
            <a:pPr lvl="2"/>
            <a:r>
              <a:rPr lang="en-US" dirty="0" smtClean="0"/>
              <a:t>Third level (Calibri Bold, 18)</a:t>
            </a:r>
          </a:p>
          <a:p>
            <a:pPr lvl="3"/>
            <a:r>
              <a:rPr lang="en-US" dirty="0" smtClean="0"/>
              <a:t>Fourth level (Calibri Bold, 16)</a:t>
            </a:r>
          </a:p>
          <a:p>
            <a:pPr lvl="4"/>
            <a:r>
              <a:rPr lang="en-US" dirty="0" smtClean="0"/>
              <a:t>Fifth level (Calibri Bold, 14)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FFFFFF"/>
                </a:solidFill>
                <a:latin typeface="+mn-lt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SUB-HEADER HERE (CALIBRI REGULAR, 24 PT.)</a:t>
            </a:r>
            <a:endParaRPr lang="en-US" dirty="0"/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503" y="6219494"/>
            <a:ext cx="2444269" cy="38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240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FFFFFF"/>
                </a:solidFill>
                <a:latin typeface="Arial Black" panose="020B0A04020102020204" pitchFamily="34" charset="0"/>
                <a:cs typeface="Arial Black" panose="020B0A04020102020204" pitchFamily="34" charset="0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(ARIAL BLACK, 30 PT.)</a:t>
            </a:r>
            <a:endParaRPr 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rgbClr val="FFFFFF"/>
                </a:solidFill>
                <a:latin typeface="Calibri" panose="020F0502020204030204" pitchFamily="34" charset="0"/>
                <a:cs typeface="Open Sans"/>
              </a:defRPr>
            </a:lvl1pPr>
            <a:lvl2pPr>
              <a:defRPr sz="2000" b="0" i="0" baseline="0">
                <a:solidFill>
                  <a:srgbClr val="FFFFFF"/>
                </a:solidFill>
                <a:latin typeface="Calibri" panose="020F0502020204030204" pitchFamily="34" charset="0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rgbClr val="FFFFFF"/>
                </a:solidFill>
                <a:latin typeface="Calibri" panose="020F0502020204030204" pitchFamily="34" charset="0"/>
                <a:cs typeface="Open Sans"/>
              </a:defRPr>
            </a:lvl3pPr>
            <a:lvl4pPr>
              <a:defRPr sz="1600" b="0" i="0" baseline="0">
                <a:solidFill>
                  <a:srgbClr val="FFFFFF"/>
                </a:solidFill>
                <a:latin typeface="Calibri" panose="020F0502020204030204" pitchFamily="34" charset="0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rgbClr val="FFFFFF"/>
                </a:solidFill>
                <a:latin typeface="Calibri" panose="020F0502020204030204" pitchFamily="34" charset="0"/>
                <a:cs typeface="Open Sans"/>
              </a:defRPr>
            </a:lvl5pPr>
          </a:lstStyle>
          <a:p>
            <a:pPr lvl="0"/>
            <a:r>
              <a:rPr lang="en-US" dirty="0" smtClean="0"/>
              <a:t>Bulleted content here (Calibri Regular, 24 pt.)</a:t>
            </a:r>
          </a:p>
          <a:p>
            <a:pPr lvl="1"/>
            <a:r>
              <a:rPr lang="en-US" dirty="0" smtClean="0"/>
              <a:t>Second level (Calibri Regular, 20)</a:t>
            </a:r>
          </a:p>
          <a:p>
            <a:pPr lvl="2"/>
            <a:r>
              <a:rPr lang="en-US" dirty="0" smtClean="0"/>
              <a:t>Third level (Calibri Regular, 18)</a:t>
            </a:r>
          </a:p>
          <a:p>
            <a:pPr lvl="3"/>
            <a:r>
              <a:rPr lang="en-US" dirty="0" smtClean="0"/>
              <a:t>Fourth level (Calibri Regular, 16)</a:t>
            </a:r>
          </a:p>
          <a:p>
            <a:pPr lvl="4"/>
            <a:r>
              <a:rPr lang="en-US" dirty="0" smtClean="0"/>
              <a:t>Fifth level (Calibri Regular, 14)</a:t>
            </a:r>
            <a:endParaRPr lang="en-US" dirty="0"/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37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FFFFFF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 smtClean="0"/>
              <a:t>Graphics can go here – </a:t>
            </a:r>
            <a:br>
              <a:rPr lang="en-US" dirty="0" smtClean="0"/>
            </a:br>
            <a:r>
              <a:rPr lang="en-US" dirty="0" smtClean="0"/>
              <a:t>replace this box with your image or chart</a:t>
            </a:r>
            <a:endParaRPr lang="en-US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FFFFFF"/>
                </a:solidFill>
                <a:latin typeface="Arial Black" panose="020B0A04020102020204" pitchFamily="34" charset="0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(ARIAL BLACK, 30 PT.)</a:t>
            </a:r>
            <a:endParaRPr lang="en-US" dirty="0"/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503" y="6219494"/>
            <a:ext cx="2444269" cy="38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560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rgbClr val="4B2E83"/>
                </a:solidFill>
                <a:latin typeface="Arial Black" panose="020B0A04020102020204" pitchFamily="34" charset="0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TITLE HERE</a:t>
            </a:r>
          </a:p>
          <a:p>
            <a:pPr lvl="0"/>
            <a:r>
              <a:rPr lang="en-US" dirty="0" smtClean="0"/>
              <a:t>ARIAL BLACK, 50 PT. </a:t>
            </a:r>
            <a:endParaRPr lang="en-US" dirty="0"/>
          </a:p>
        </p:txBody>
      </p:sp>
      <p:pic>
        <p:nvPicPr>
          <p:cNvPr id="8" name="Picture 7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6" name="Picture 5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57" y="5995130"/>
            <a:ext cx="2667571" cy="42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19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Arial Black" panose="020B0A04020102020204" pitchFamily="34" charset="0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(ARIAL BLACK, 30 PT.)</a:t>
            </a:r>
            <a:endParaRPr lang="en-US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Calibri" panose="020F0502020204030204" pitchFamily="34" charset="0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Calibri" panose="020F0502020204030204" pitchFamily="34" charset="0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Calibri" panose="020F0502020204030204" pitchFamily="34" charset="0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Calibri" panose="020F0502020204030204" pitchFamily="34" charset="0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Calibri" panose="020F0502020204030204" pitchFamily="34" charset="0"/>
                <a:cs typeface="Open Sans"/>
              </a:defRPr>
            </a:lvl5pPr>
          </a:lstStyle>
          <a:p>
            <a:pPr lvl="0"/>
            <a:r>
              <a:rPr lang="en-US" dirty="0" smtClean="0"/>
              <a:t>Content here (Calibri Bold, 24 pt.)</a:t>
            </a:r>
          </a:p>
          <a:p>
            <a:pPr lvl="1"/>
            <a:r>
              <a:rPr lang="en-US" dirty="0" smtClean="0"/>
              <a:t>Second level (Calibri Bold, 20)</a:t>
            </a:r>
          </a:p>
          <a:p>
            <a:pPr lvl="2"/>
            <a:r>
              <a:rPr lang="en-US" dirty="0" smtClean="0"/>
              <a:t>Third level (Calibri, 18)</a:t>
            </a:r>
          </a:p>
          <a:p>
            <a:pPr lvl="3"/>
            <a:r>
              <a:rPr lang="en-US" dirty="0" smtClean="0"/>
              <a:t>Fourth level (Calibri Bold, 16)</a:t>
            </a:r>
          </a:p>
          <a:p>
            <a:pPr lvl="4"/>
            <a:r>
              <a:rPr lang="en-US" dirty="0" smtClean="0"/>
              <a:t>Fifth level (Calibri Bold, 14)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4B2E83"/>
                </a:solidFill>
                <a:latin typeface="Calibri" panose="020F0502020204030204" pitchFamily="34" charset="0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SUB-HEADER HERE (CALIBRI REGULAR, 24 PT.)</a:t>
            </a:r>
            <a:endParaRPr lang="en-US" dirty="0"/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205" y="6308726"/>
            <a:ext cx="2318331" cy="37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87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Arial Black" panose="020B0A04020102020204" pitchFamily="34" charset="0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(ARIAL BLACK, 30 PT.)</a:t>
            </a:r>
            <a:endParaRPr 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Calibri" panose="020F0502020204030204" pitchFamily="34" charset="0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Calibri" panose="020F0502020204030204" pitchFamily="34" charset="0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Calibri" panose="020F0502020204030204" pitchFamily="34" charset="0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Calibri" panose="020F0502020204030204" pitchFamily="34" charset="0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Calibri" panose="020F0502020204030204" pitchFamily="34" charset="0"/>
                <a:cs typeface="Open Sans"/>
              </a:defRPr>
            </a:lvl5pPr>
          </a:lstStyle>
          <a:p>
            <a:pPr lvl="0"/>
            <a:r>
              <a:rPr lang="en-US" dirty="0" smtClean="0"/>
              <a:t>Content here (Calibri Bold, 24 pt.)</a:t>
            </a:r>
          </a:p>
          <a:p>
            <a:pPr lvl="1"/>
            <a:r>
              <a:rPr lang="en-US" dirty="0" smtClean="0"/>
              <a:t>Second level (Calibri Bold, 20)</a:t>
            </a:r>
          </a:p>
          <a:p>
            <a:pPr lvl="2"/>
            <a:r>
              <a:rPr lang="en-US" dirty="0" smtClean="0"/>
              <a:t>Third level (Calibri Bold, 18)</a:t>
            </a:r>
          </a:p>
          <a:p>
            <a:pPr lvl="3"/>
            <a:r>
              <a:rPr lang="en-US" dirty="0" smtClean="0"/>
              <a:t>Fourth level (Calibri Bold, 16)</a:t>
            </a:r>
          </a:p>
          <a:p>
            <a:pPr lvl="4"/>
            <a:r>
              <a:rPr lang="en-US" dirty="0" smtClean="0"/>
              <a:t>Fifth level (Calibri Bold, 14)</a:t>
            </a:r>
            <a:endParaRPr lang="en-US" dirty="0"/>
          </a:p>
        </p:txBody>
      </p:sp>
      <p:pic>
        <p:nvPicPr>
          <p:cNvPr id="9" name="Picture 8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7" name="Picture 6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22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999999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 smtClean="0"/>
              <a:t>Graphics can go here – </a:t>
            </a:r>
            <a:br>
              <a:rPr lang="en-US" dirty="0" smtClean="0"/>
            </a:br>
            <a:r>
              <a:rPr lang="en-US" dirty="0" smtClean="0"/>
              <a:t>replace this box with your image or chart</a:t>
            </a:r>
            <a:endParaRPr lang="en-US" dirty="0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Arial Black" panose="020B0A04020102020204" pitchFamily="34" charset="0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(ARIAL BLACK, 30 PT.)</a:t>
            </a:r>
            <a:endParaRPr lang="en-US" dirty="0"/>
          </a:p>
        </p:txBody>
      </p:sp>
      <p:pic>
        <p:nvPicPr>
          <p:cNvPr id="6" name="Picture 5" descr="Bar_RtAngle_7502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5629" y="6308726"/>
            <a:ext cx="2318331" cy="37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55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703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6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3" r:id="rId2"/>
    <p:sldLayoutId id="2147483664" r:id="rId3"/>
    <p:sldLayoutId id="2147483665" r:id="rId4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5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71757" y="1981173"/>
            <a:ext cx="6972300" cy="171783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 Didn’t Know I Could Do That with NxEdit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47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Select a block – step 2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757" y="1644169"/>
            <a:ext cx="6429375" cy="4505325"/>
          </a:xfrm>
          <a:prstGeom prst="rect">
            <a:avLst/>
          </a:prstGeom>
        </p:spPr>
      </p:pic>
      <p:sp>
        <p:nvSpPr>
          <p:cNvPr id="5" name="Line Callout 1 4"/>
          <p:cNvSpPr/>
          <p:nvPr/>
        </p:nvSpPr>
        <p:spPr>
          <a:xfrm>
            <a:off x="4189228" y="2927497"/>
            <a:ext cx="2013098" cy="496186"/>
          </a:xfrm>
          <a:prstGeom prst="borderCallout1">
            <a:avLst>
              <a:gd name="adj1" fmla="val 21607"/>
              <a:gd name="adj2" fmla="val -234"/>
              <a:gd name="adj3" fmla="val 46786"/>
              <a:gd name="adj4" fmla="val -10136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Cursor on this line. Press Alt-]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7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Select a block - step 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757" y="1625231"/>
            <a:ext cx="6419850" cy="4514850"/>
          </a:xfrm>
          <a:prstGeom prst="rect">
            <a:avLst/>
          </a:prstGeom>
        </p:spPr>
      </p:pic>
      <p:sp>
        <p:nvSpPr>
          <p:cNvPr id="4" name="Line Callout 1 3"/>
          <p:cNvSpPr/>
          <p:nvPr/>
        </p:nvSpPr>
        <p:spPr>
          <a:xfrm>
            <a:off x="4954772" y="4968948"/>
            <a:ext cx="2013098" cy="496186"/>
          </a:xfrm>
          <a:prstGeom prst="borderCallout1">
            <a:avLst>
              <a:gd name="adj1" fmla="val 21607"/>
              <a:gd name="adj2" fmla="val -234"/>
              <a:gd name="adj3" fmla="val 213929"/>
              <a:gd name="adj4" fmla="val -14045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Now at the end. Press Ctrl-K again.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72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Select a block </a:t>
            </a:r>
            <a:r>
              <a:rPr lang="en-US" dirty="0" smtClean="0"/>
              <a:t>– done.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757" y="1542164"/>
            <a:ext cx="6448425" cy="4610100"/>
          </a:xfrm>
          <a:prstGeom prst="rect">
            <a:avLst/>
          </a:prstGeom>
        </p:spPr>
      </p:pic>
      <p:sp>
        <p:nvSpPr>
          <p:cNvPr id="5" name="Line Callout 1 4"/>
          <p:cNvSpPr/>
          <p:nvPr/>
        </p:nvSpPr>
        <p:spPr>
          <a:xfrm>
            <a:off x="4189228" y="2424222"/>
            <a:ext cx="2013098" cy="1155405"/>
          </a:xfrm>
          <a:prstGeom prst="borderCallout1">
            <a:avLst>
              <a:gd name="adj1" fmla="val 21607"/>
              <a:gd name="adj2" fmla="val -234"/>
              <a:gd name="adj3" fmla="val 46786"/>
              <a:gd name="adj4" fmla="val -10136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Entire block is selected. Now you can cut, copy, delete,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50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Indents and Upper/Lower case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To indent/un-indent several lines</a:t>
            </a:r>
          </a:p>
          <a:p>
            <a:pPr lvl="1"/>
            <a:r>
              <a:rPr lang="en-US" dirty="0" smtClean="0"/>
              <a:t>Select text spanning multiple lines.</a:t>
            </a:r>
          </a:p>
          <a:p>
            <a:pPr lvl="1"/>
            <a:r>
              <a:rPr lang="en-US" dirty="0" smtClean="0"/>
              <a:t>Hit Tab or Shift-Tab to indent or unindent.</a:t>
            </a:r>
          </a:p>
          <a:p>
            <a:pPr lvl="1"/>
            <a:endParaRPr lang="en-US" dirty="0"/>
          </a:p>
          <a:p>
            <a:r>
              <a:rPr lang="en-US" dirty="0" smtClean="0"/>
              <a:t>To change the case of a selection</a:t>
            </a:r>
          </a:p>
          <a:p>
            <a:pPr lvl="1"/>
            <a:r>
              <a:rPr lang="en-US" dirty="0" smtClean="0"/>
              <a:t>To CONVERT TO UPPER CASE - Ctrl-U </a:t>
            </a:r>
          </a:p>
          <a:p>
            <a:pPr lvl="1"/>
            <a:r>
              <a:rPr lang="en-US" dirty="0" smtClean="0"/>
              <a:t>To convert to lower case – Ctrl-L</a:t>
            </a:r>
          </a:p>
          <a:p>
            <a:pPr lvl="1"/>
            <a:r>
              <a:rPr lang="en-US" dirty="0" smtClean="0"/>
              <a:t>To Convert To Start Case – Ctrl-T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92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Replacing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Replacing works similarly to other </a:t>
            </a:r>
            <a:r>
              <a:rPr lang="en-US" dirty="0" err="1" smtClean="0"/>
              <a:t>other</a:t>
            </a:r>
            <a:r>
              <a:rPr lang="en-US" dirty="0" smtClean="0"/>
              <a:t> apps.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Ctrl-R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63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Compiling and running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A couple of shortcuts for compiling and running</a:t>
            </a:r>
          </a:p>
          <a:p>
            <a:pPr lvl="1"/>
            <a:r>
              <a:rPr lang="en-US" dirty="0" smtClean="0"/>
              <a:t>Ctrl-F9 : Compiles the program</a:t>
            </a:r>
          </a:p>
          <a:p>
            <a:pPr lvl="1"/>
            <a:r>
              <a:rPr lang="en-US" dirty="0" smtClean="0"/>
              <a:t>F9 : Runs the program. If necessary it will compile it first.</a:t>
            </a:r>
          </a:p>
          <a:p>
            <a:pPr lvl="1"/>
            <a:r>
              <a:rPr lang="en-US" dirty="0" smtClean="0"/>
              <a:t>F2 : Runs the program with TADS.</a:t>
            </a:r>
            <a:r>
              <a:rPr lang="en-US" dirty="0"/>
              <a:t> If necessary it will compile it </a:t>
            </a:r>
            <a:r>
              <a:rPr lang="en-US" dirty="0" smtClean="0"/>
              <a:t>first.</a:t>
            </a:r>
            <a:endParaRPr lang="en-US" dirty="0"/>
          </a:p>
          <a:p>
            <a:pPr lvl="1"/>
            <a:r>
              <a:rPr lang="en-US" dirty="0" smtClean="0"/>
              <a:t>Ctrl-F2 : Kills the program if it’s running.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51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Setup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4419" y="1767875"/>
            <a:ext cx="4572000" cy="436245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Menu item: Tools</a:t>
            </a:r>
          </a:p>
          <a:p>
            <a:pPr lvl="1"/>
            <a:r>
              <a:rPr lang="en-US" dirty="0" smtClean="0"/>
              <a:t>Project Options</a:t>
            </a:r>
          </a:p>
          <a:p>
            <a:pPr lvl="1"/>
            <a:r>
              <a:rPr lang="en-US" dirty="0" smtClean="0"/>
              <a:t>Ensure the $TADS option</a:t>
            </a:r>
            <a:br>
              <a:rPr lang="en-US" dirty="0" smtClean="0"/>
            </a:br>
            <a:r>
              <a:rPr lang="en-US" dirty="0" smtClean="0"/>
              <a:t>is checked.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Set the compile options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407408" y="2694678"/>
            <a:ext cx="1856232" cy="3713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4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Setup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File equates</a:t>
            </a:r>
          </a:p>
          <a:p>
            <a:r>
              <a:rPr lang="en-US" dirty="0" smtClean="0"/>
              <a:t>Task Value</a:t>
            </a:r>
          </a:p>
          <a:p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Run-time options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4419" y="1147191"/>
            <a:ext cx="4572000" cy="436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74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Compile</a:t>
            </a:r>
            <a:r>
              <a:rPr lang="en-US" baseline="0" dirty="0" smtClean="0"/>
              <a:t> 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Hit Ctrl-F9</a:t>
            </a:r>
          </a:p>
          <a:p>
            <a:r>
              <a:rPr lang="en-US" dirty="0" smtClean="0"/>
              <a:t>Ensure there are no syntax errors</a:t>
            </a:r>
          </a:p>
          <a:p>
            <a:r>
              <a:rPr lang="en-US" dirty="0" smtClean="0"/>
              <a:t>If there are errors you can move between them with Ctrl-O / shift-Ctrl-O.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86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RUN the program with TADS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28650" y="2139501"/>
            <a:ext cx="8197114" cy="3810086"/>
          </a:xfrm>
        </p:spPr>
        <p:txBody>
          <a:bodyPr/>
          <a:lstStyle/>
          <a:p>
            <a:r>
              <a:rPr lang="en-US" dirty="0" smtClean="0"/>
              <a:t>The program will run as if it had TADS = TRUE.</a:t>
            </a:r>
          </a:p>
          <a:p>
            <a:r>
              <a:rPr lang="en-US" dirty="0" smtClean="0"/>
              <a:t>It will stop at the first executable statement</a:t>
            </a:r>
          </a:p>
          <a:p>
            <a:r>
              <a:rPr lang="en-US" dirty="0" smtClean="0"/>
              <a:t>Step through the program one line at time with the F11 key.</a:t>
            </a:r>
          </a:p>
          <a:p>
            <a:r>
              <a:rPr lang="en-US" dirty="0" smtClean="0"/>
              <a:t>To run a procedure call without stopping press F10</a:t>
            </a:r>
          </a:p>
          <a:p>
            <a:r>
              <a:rPr lang="en-US" dirty="0" smtClean="0"/>
              <a:t>While in a procedure you can exit with Alt-F11</a:t>
            </a:r>
          </a:p>
          <a:p>
            <a:r>
              <a:rPr lang="en-US" dirty="0" smtClean="0"/>
              <a:t>F2 will run to the next breakpoint</a:t>
            </a:r>
          </a:p>
          <a:p>
            <a:r>
              <a:rPr lang="en-US" dirty="0" smtClean="0"/>
              <a:t>Set/Unset breakpoints with Ctrl-B</a:t>
            </a:r>
          </a:p>
          <a:p>
            <a:r>
              <a:rPr lang="en-US" dirty="0" smtClean="0"/>
              <a:t>Use the mouse to put the cursor on a future line</a:t>
            </a:r>
          </a:p>
          <a:p>
            <a:pPr lvl="1"/>
            <a:r>
              <a:rPr lang="en-US" dirty="0" smtClean="0"/>
              <a:t>Click F12 to run until that line is encountered</a:t>
            </a:r>
          </a:p>
          <a:p>
            <a:r>
              <a:rPr lang="en-US" dirty="0" smtClean="0"/>
              <a:t>Ctrl-F2 stops the program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Hit the F2 key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52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Standard keyboard behaviour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Many keys </a:t>
            </a:r>
            <a:r>
              <a:rPr lang="en-US" dirty="0"/>
              <a:t>behave pretty much as </a:t>
            </a:r>
            <a:r>
              <a:rPr lang="en-US" dirty="0" smtClean="0"/>
              <a:t>they do in other Windows apps.</a:t>
            </a:r>
            <a:endParaRPr lang="en-US" dirty="0"/>
          </a:p>
          <a:p>
            <a:pPr lvl="1"/>
            <a:r>
              <a:rPr lang="en-US" dirty="0" smtClean="0"/>
              <a:t>Arrows</a:t>
            </a:r>
            <a:r>
              <a:rPr lang="en-US" dirty="0"/>
              <a:t>, </a:t>
            </a:r>
            <a:r>
              <a:rPr lang="en-US" dirty="0" err="1"/>
              <a:t>PgUp</a:t>
            </a:r>
            <a:r>
              <a:rPr lang="en-US" dirty="0"/>
              <a:t>, </a:t>
            </a:r>
            <a:r>
              <a:rPr lang="en-US" dirty="0" err="1"/>
              <a:t>PgDn</a:t>
            </a:r>
            <a:r>
              <a:rPr lang="en-US" dirty="0"/>
              <a:t>, End, Home, etc.</a:t>
            </a:r>
          </a:p>
          <a:p>
            <a:pPr lvl="1"/>
            <a:r>
              <a:rPr lang="en-US" dirty="0" smtClean="0"/>
              <a:t>Home goes to beginning of text on a line.</a:t>
            </a:r>
          </a:p>
          <a:p>
            <a:pPr lvl="1"/>
            <a:r>
              <a:rPr lang="en-US" dirty="0" smtClean="0"/>
              <a:t>Home again goes to the first column of the line.</a:t>
            </a:r>
          </a:p>
          <a:p>
            <a:pPr lvl="1"/>
            <a:r>
              <a:rPr lang="en-US" dirty="0" smtClean="0"/>
              <a:t>Ctrl-Right Arrow </a:t>
            </a:r>
            <a:r>
              <a:rPr lang="en-US" dirty="0"/>
              <a:t>/ </a:t>
            </a:r>
            <a:r>
              <a:rPr lang="en-US" dirty="0" smtClean="0"/>
              <a:t>Ctrl-Left Arrow</a:t>
            </a:r>
            <a:r>
              <a:rPr lang="en-US" dirty="0"/>
              <a:t>: go to </a:t>
            </a:r>
            <a:r>
              <a:rPr lang="en-US" dirty="0" smtClean="0"/>
              <a:t>beginning </a:t>
            </a:r>
            <a:r>
              <a:rPr lang="en-US" dirty="0"/>
              <a:t>of </a:t>
            </a:r>
            <a:r>
              <a:rPr lang="en-US" dirty="0" smtClean="0"/>
              <a:t>the next/previous word.</a:t>
            </a:r>
          </a:p>
          <a:p>
            <a:pPr lvl="1"/>
            <a:r>
              <a:rPr lang="en-US" dirty="0" smtClean="0"/>
              <a:t>Ctrl-Z / Shift-Ctrl-Z: Undo or Redo an edit.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519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Displaying Values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 the Evaluate/Modify window.</a:t>
            </a:r>
          </a:p>
          <a:p>
            <a:r>
              <a:rPr lang="en-US" dirty="0" smtClean="0"/>
              <a:t>From the TADS Chat window.</a:t>
            </a:r>
          </a:p>
          <a:p>
            <a:r>
              <a:rPr lang="en-US" dirty="0" smtClean="0"/>
              <a:t>In the Watch List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Display or alter the content of variables while running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90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Evaluate/Modify Window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Right click on a variable name</a:t>
            </a:r>
          </a:p>
          <a:p>
            <a:r>
              <a:rPr lang="en-US" dirty="0" smtClean="0"/>
              <a:t>Select Evaluate</a:t>
            </a:r>
          </a:p>
          <a:p>
            <a:pPr lvl="1"/>
            <a:r>
              <a:rPr lang="en-US" dirty="0" smtClean="0"/>
              <a:t>The Evaluate/Modify window pops up with the value of the variable.</a:t>
            </a:r>
          </a:p>
          <a:p>
            <a:pPr lvl="1"/>
            <a:r>
              <a:rPr lang="en-US" dirty="0" smtClean="0"/>
              <a:t>You can dock this window for future use</a:t>
            </a:r>
          </a:p>
          <a:p>
            <a:pPr lvl="1"/>
            <a:r>
              <a:rPr lang="en-US" dirty="0" smtClean="0"/>
              <a:t>You can Modify the contents of some variables on-the-fly.</a:t>
            </a:r>
          </a:p>
          <a:p>
            <a:r>
              <a:rPr lang="en-US" dirty="0" smtClean="0"/>
              <a:t>Dock this window if you want to reuse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41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TADS Chat window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Hit Ctrl-Alt-T</a:t>
            </a:r>
          </a:p>
          <a:p>
            <a:pPr lvl="1"/>
            <a:r>
              <a:rPr lang="en-US" dirty="0" smtClean="0"/>
              <a:t>The TADS chat window pops up</a:t>
            </a:r>
          </a:p>
          <a:p>
            <a:pPr lvl="1"/>
            <a:r>
              <a:rPr lang="en-US" dirty="0" smtClean="0"/>
              <a:t>Dock it if you like.</a:t>
            </a:r>
          </a:p>
          <a:p>
            <a:pPr lvl="1"/>
            <a:r>
              <a:rPr lang="en-US" dirty="0" smtClean="0"/>
              <a:t>Enter DISPLAY &lt;variable name&gt; (E.g. DISPLAY COUNTER_1)</a:t>
            </a:r>
          </a:p>
          <a:p>
            <a:pPr lvl="1"/>
            <a:r>
              <a:rPr lang="en-US" dirty="0" smtClean="0"/>
              <a:t>Enter other normal TADS commands</a:t>
            </a:r>
          </a:p>
          <a:p>
            <a:pPr lvl="2"/>
            <a:r>
              <a:rPr lang="en-US" dirty="0" smtClean="0"/>
              <a:t>STEP , WHEN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65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71757" y="371510"/>
            <a:ext cx="8184662" cy="625186"/>
          </a:xfrm>
        </p:spPr>
        <p:txBody>
          <a:bodyPr/>
          <a:lstStyle/>
          <a:p>
            <a:r>
              <a:rPr lang="en-US" dirty="0" err="1" smtClean="0"/>
              <a:t>Watchlist</a:t>
            </a:r>
            <a:r>
              <a:rPr lang="en-US" dirty="0" smtClean="0"/>
              <a:t> window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86153" y="2007092"/>
            <a:ext cx="8197114" cy="3810086"/>
          </a:xfrm>
        </p:spPr>
        <p:txBody>
          <a:bodyPr/>
          <a:lstStyle/>
          <a:p>
            <a:r>
              <a:rPr lang="en-US" dirty="0" smtClean="0"/>
              <a:t>Hit Ctrl-Alt-W to open the </a:t>
            </a:r>
            <a:r>
              <a:rPr lang="en-US" dirty="0" err="1" smtClean="0"/>
              <a:t>watchlist</a:t>
            </a:r>
            <a:r>
              <a:rPr lang="en-US" dirty="0" smtClean="0"/>
              <a:t> window.</a:t>
            </a:r>
          </a:p>
          <a:p>
            <a:r>
              <a:rPr lang="en-US" dirty="0" smtClean="0"/>
              <a:t>Dock it. </a:t>
            </a:r>
            <a:r>
              <a:rPr lang="en-US" dirty="0"/>
              <a:t>R</a:t>
            </a:r>
            <a:r>
              <a:rPr lang="en-US" dirty="0" smtClean="0"/>
              <a:t>esize the “Expression” column. </a:t>
            </a:r>
          </a:p>
          <a:p>
            <a:r>
              <a:rPr lang="en-US" dirty="0" smtClean="0"/>
              <a:t>Right-click to enter or edit expressions (E.g. </a:t>
            </a:r>
            <a:r>
              <a:rPr lang="en-US" dirty="0" err="1" smtClean="0"/>
              <a:t>QNum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You can specify a format ( Hex, Dec, </a:t>
            </a:r>
            <a:r>
              <a:rPr lang="en-US" dirty="0" err="1" smtClean="0"/>
              <a:t>Ebc</a:t>
            </a:r>
            <a:r>
              <a:rPr lang="en-US" dirty="0"/>
              <a:t> 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To see the contents of arrays enter a range or [*]</a:t>
            </a:r>
          </a:p>
          <a:p>
            <a:pPr lvl="1"/>
            <a:r>
              <a:rPr lang="en-US" dirty="0" smtClean="0"/>
              <a:t>You’re supposed to be able to change values but it doesn’t work for me.</a:t>
            </a:r>
          </a:p>
          <a:p>
            <a:r>
              <a:rPr lang="en-US" dirty="0" smtClean="0"/>
              <a:t>As you step through the program the values will be updated</a:t>
            </a:r>
          </a:p>
          <a:p>
            <a:r>
              <a:rPr lang="en-US" dirty="0" smtClean="0"/>
              <a:t>Newly changed values are highlighted in red.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9242" y="371510"/>
            <a:ext cx="5534025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68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Debugging Libraries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59305" y="1707590"/>
            <a:ext cx="8197114" cy="4455465"/>
          </a:xfrm>
        </p:spPr>
        <p:txBody>
          <a:bodyPr/>
          <a:lstStyle/>
          <a:p>
            <a:r>
              <a:rPr lang="en-US" dirty="0" smtClean="0"/>
              <a:t>Ensure library doesn’t FREEZE(PERMANENT)</a:t>
            </a:r>
          </a:p>
          <a:p>
            <a:r>
              <a:rPr lang="en-US" dirty="0" smtClean="0"/>
              <a:t>Compile your library as normal but with TADS set</a:t>
            </a:r>
          </a:p>
          <a:p>
            <a:r>
              <a:rPr lang="en-US" dirty="0" smtClean="0"/>
              <a:t>Enable Break Points at the start of areas you want to debug.</a:t>
            </a:r>
          </a:p>
          <a:p>
            <a:r>
              <a:rPr lang="en-US" dirty="0" smtClean="0"/>
              <a:t>From the “Run” menu select “Debug Listen”</a:t>
            </a:r>
          </a:p>
          <a:p>
            <a:r>
              <a:rPr lang="en-US" dirty="0" smtClean="0"/>
              <a:t>From a terminal emulator or other means run your calling program.</a:t>
            </a:r>
          </a:p>
          <a:p>
            <a:pPr lvl="1"/>
            <a:r>
              <a:rPr lang="en-US" dirty="0" smtClean="0"/>
              <a:t>When the program calls the library it will stop at the first executable statement.</a:t>
            </a:r>
          </a:p>
          <a:p>
            <a:pPr lvl="1"/>
            <a:r>
              <a:rPr lang="en-US" dirty="0" smtClean="0"/>
              <a:t>Hit F2. The library will run to the first breakpoint.</a:t>
            </a:r>
          </a:p>
          <a:p>
            <a:pPr lvl="1"/>
            <a:r>
              <a:rPr lang="en-US" dirty="0" smtClean="0"/>
              <a:t>Now you can step through the library as you would a stand-alone program.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39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SYSTEM level libraries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Same procedure as other libraries except:</a:t>
            </a:r>
          </a:p>
          <a:p>
            <a:pPr lvl="1"/>
            <a:r>
              <a:rPr lang="en-US" dirty="0" smtClean="0"/>
              <a:t>The service that is using the library might be time sensitive or single threaded.</a:t>
            </a:r>
          </a:p>
          <a:p>
            <a:pPr lvl="1"/>
            <a:r>
              <a:rPr lang="en-US" dirty="0" smtClean="0"/>
              <a:t>Be aware of how you might be affecting other users</a:t>
            </a:r>
          </a:p>
          <a:p>
            <a:pPr lvl="1"/>
            <a:r>
              <a:rPr lang="en-US" dirty="0" smtClean="0"/>
              <a:t>What will happen if your library crashes? Will it cause the caller to crash? Will that hurt?</a:t>
            </a:r>
          </a:p>
          <a:p>
            <a:pPr lvl="1"/>
            <a:r>
              <a:rPr lang="en-US" dirty="0" smtClean="0"/>
              <a:t>Where possible use a separate copy</a:t>
            </a:r>
          </a:p>
          <a:p>
            <a:pPr lvl="2"/>
            <a:r>
              <a:rPr lang="en-US" dirty="0" smtClean="0"/>
              <a:t>Perhaps LIBACCESS BYTITLE, a TESTMCS, special Agenda</a:t>
            </a:r>
          </a:p>
          <a:p>
            <a:pPr lvl="2"/>
            <a:r>
              <a:rPr lang="en-US" dirty="0" smtClean="0"/>
              <a:t>Your own hardware. Use your own box if you can.</a:t>
            </a:r>
          </a:p>
          <a:p>
            <a:pPr lvl="1"/>
            <a:r>
              <a:rPr lang="en-US" dirty="0" smtClean="0"/>
              <a:t>Sometimes you need special attributes:</a:t>
            </a:r>
          </a:p>
          <a:p>
            <a:pPr lvl="2"/>
            <a:r>
              <a:rPr lang="en-US" dirty="0" smtClean="0"/>
              <a:t>COMPILER, TASKING, PU, etc.</a:t>
            </a:r>
          </a:p>
          <a:p>
            <a:pPr lvl="1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COMS, MARC, </a:t>
            </a:r>
            <a:r>
              <a:rPr lang="en-US" dirty="0" err="1" smtClean="0"/>
              <a:t>PrintS</a:t>
            </a:r>
            <a:r>
              <a:rPr lang="en-US" dirty="0" smtClean="0"/>
              <a:t>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01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Libraries </a:t>
            </a:r>
            <a:r>
              <a:rPr lang="en-US" dirty="0"/>
              <a:t>R</a:t>
            </a:r>
            <a:r>
              <a:rPr lang="en-US" dirty="0" smtClean="0"/>
              <a:t>equiring Attributes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59305" y="1682496"/>
            <a:ext cx="8197114" cy="4447829"/>
          </a:xfrm>
        </p:spPr>
        <p:txBody>
          <a:bodyPr/>
          <a:lstStyle/>
          <a:p>
            <a:r>
              <a:rPr lang="en-US" dirty="0" smtClean="0"/>
              <a:t>Sometimes a library or program requires special attributes such as COMPILER, TASKING, SERVICE=TCPIP…</a:t>
            </a:r>
          </a:p>
          <a:p>
            <a:r>
              <a:rPr lang="en-US" dirty="0" smtClean="0"/>
              <a:t>Follow this sequence:</a:t>
            </a:r>
          </a:p>
          <a:p>
            <a:pPr lvl="1"/>
            <a:r>
              <a:rPr lang="en-US" dirty="0" smtClean="0"/>
              <a:t>Compile</a:t>
            </a:r>
          </a:p>
          <a:p>
            <a:pPr lvl="1"/>
            <a:r>
              <a:rPr lang="en-US" dirty="0" smtClean="0"/>
              <a:t>Setup the “Debug Listen” mode from the Run menu.</a:t>
            </a:r>
          </a:p>
          <a:p>
            <a:pPr lvl="1"/>
            <a:r>
              <a:rPr lang="en-US" dirty="0" smtClean="0"/>
              <a:t>Mark the object code with the proper command via MARC, ODT or DCKEYIN program.</a:t>
            </a:r>
          </a:p>
          <a:p>
            <a:pPr lvl="1"/>
            <a:r>
              <a:rPr lang="en-US" dirty="0" smtClean="0"/>
              <a:t>Invoke it </a:t>
            </a:r>
          </a:p>
          <a:p>
            <a:r>
              <a:rPr lang="en-US" dirty="0" smtClean="0"/>
              <a:t>I usually set up a WFL, CANDE “DO” file or other means to set the attributes but sometimes I just use MARC.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78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Debugging library 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smtClean="0"/>
              <a:t>client together.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51100"/>
            <a:ext cx="3971925" cy="418147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Get a very big monitor or two</a:t>
            </a:r>
            <a:br>
              <a:rPr lang="en-US" dirty="0" smtClean="0"/>
            </a:br>
            <a:r>
              <a:rPr lang="en-US" dirty="0" smtClean="0"/>
              <a:t>smaller ones.</a:t>
            </a:r>
          </a:p>
          <a:p>
            <a:r>
              <a:rPr lang="en-US" dirty="0" smtClean="0"/>
              <a:t>Run two instances of NxEdit</a:t>
            </a:r>
          </a:p>
          <a:p>
            <a:pPr lvl="1"/>
            <a:r>
              <a:rPr lang="en-US" dirty="0" smtClean="0"/>
              <a:t>One has the library the other the </a:t>
            </a:r>
            <a:br>
              <a:rPr lang="en-US" dirty="0" smtClean="0"/>
            </a:br>
            <a:r>
              <a:rPr lang="en-US" dirty="0" smtClean="0"/>
              <a:t>caller.</a:t>
            </a:r>
          </a:p>
          <a:p>
            <a:r>
              <a:rPr lang="en-US" dirty="0" smtClean="0"/>
              <a:t>On one of the instances go to </a:t>
            </a:r>
            <a:r>
              <a:rPr lang="en-US" dirty="0"/>
              <a:t>Tools/Editor Options </a:t>
            </a:r>
            <a:r>
              <a:rPr lang="en-US" dirty="0" smtClean="0"/>
              <a:t>and change the TADS port. Note that your Windows and MCP firewall might have to be configured to allow this port.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cont</a:t>
            </a:r>
            <a:r>
              <a:rPr lang="en-US" dirty="0" smtClean="0"/>
              <a:t>…)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138928" y="758952"/>
            <a:ext cx="1161288" cy="53949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16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Debugging library and client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59305" y="1789886"/>
            <a:ext cx="8197114" cy="4217721"/>
          </a:xfrm>
        </p:spPr>
        <p:txBody>
          <a:bodyPr/>
          <a:lstStyle/>
          <a:p>
            <a:r>
              <a:rPr lang="en-US" dirty="0" smtClean="0"/>
              <a:t>Compile each of them</a:t>
            </a:r>
          </a:p>
          <a:p>
            <a:r>
              <a:rPr lang="en-US" dirty="0" smtClean="0"/>
              <a:t>Set breakpoints</a:t>
            </a:r>
          </a:p>
          <a:p>
            <a:r>
              <a:rPr lang="en-US" dirty="0" smtClean="0"/>
              <a:t>Set the library to Debug/Listen mode</a:t>
            </a:r>
          </a:p>
          <a:p>
            <a:r>
              <a:rPr lang="en-US" dirty="0" smtClean="0"/>
              <a:t>Set any attributes either needs</a:t>
            </a:r>
          </a:p>
          <a:p>
            <a:r>
              <a:rPr lang="en-US" dirty="0" smtClean="0"/>
              <a:t>Invoke the client program</a:t>
            </a:r>
          </a:p>
          <a:p>
            <a:pPr lvl="1"/>
            <a:r>
              <a:rPr lang="en-US" dirty="0" smtClean="0"/>
              <a:t>When it calls the library the library will stop at the first executable.</a:t>
            </a:r>
          </a:p>
          <a:p>
            <a:pPr lvl="2"/>
            <a:r>
              <a:rPr lang="en-US" dirty="0" smtClean="0"/>
              <a:t>Switch windows and do your thing with the library.</a:t>
            </a:r>
          </a:p>
          <a:p>
            <a:pPr lvl="2"/>
            <a:r>
              <a:rPr lang="en-US" dirty="0" smtClean="0"/>
              <a:t>When done it will return to the client</a:t>
            </a:r>
          </a:p>
          <a:p>
            <a:pPr lvl="1"/>
            <a:r>
              <a:rPr lang="en-US" dirty="0" smtClean="0"/>
              <a:t>Switch back to the other window.</a:t>
            </a:r>
          </a:p>
          <a:p>
            <a:r>
              <a:rPr lang="en-US" dirty="0" smtClean="0"/>
              <a:t>Don’t get confused.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3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Macros</a:t>
            </a:r>
          </a:p>
          <a:p>
            <a:r>
              <a:rPr lang="en-US" smtClean="0"/>
              <a:t>Macros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Macros are visual basic scripts that can interact with the objects in the NxEdit editor.</a:t>
            </a:r>
          </a:p>
          <a:p>
            <a:r>
              <a:rPr lang="en-US" smtClean="0"/>
              <a:t>Capable of many operations:</a:t>
            </a:r>
          </a:p>
          <a:p>
            <a:pPr lvl="1"/>
            <a:r>
              <a:rPr lang="en-US" smtClean="0"/>
              <a:t>Edit the contents of the current file</a:t>
            </a:r>
          </a:p>
          <a:p>
            <a:pPr lvl="1"/>
            <a:r>
              <a:rPr lang="en-US" smtClean="0"/>
              <a:t>Compile the current file</a:t>
            </a:r>
          </a:p>
          <a:p>
            <a:pPr lvl="1"/>
            <a:r>
              <a:rPr lang="en-US" smtClean="0"/>
              <a:t>Create new files</a:t>
            </a:r>
          </a:p>
          <a:p>
            <a:pPr lvl="1"/>
            <a:r>
              <a:rPr lang="en-US" smtClean="0"/>
              <a:t>Create list of families on a host</a:t>
            </a:r>
          </a:p>
          <a:p>
            <a:pPr lvl="1"/>
            <a:r>
              <a:rPr lang="en-US" smtClean="0"/>
              <a:t>Create list of directories and files</a:t>
            </a:r>
          </a:p>
          <a:p>
            <a:r>
              <a:rPr lang="en-US" smtClean="0"/>
              <a:t>Can be invoked via assigned Keystrokes, Icons or menu navigation</a:t>
            </a:r>
          </a:p>
        </p:txBody>
      </p:sp>
    </p:spTree>
    <p:extLst>
      <p:ext uri="{BB962C8B-B14F-4D97-AF65-F5344CB8AC3E}">
        <p14:creationId xmlns:p14="http://schemas.microsoft.com/office/powerpoint/2010/main" val="160517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Special Moves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History kept just like your web browser</a:t>
            </a:r>
          </a:p>
          <a:p>
            <a:pPr lvl="1"/>
            <a:r>
              <a:rPr lang="en-US" dirty="0" smtClean="0"/>
              <a:t>Alt-</a:t>
            </a:r>
            <a:r>
              <a:rPr lang="en-US" dirty="0" err="1" smtClean="0"/>
              <a:t>LeftArrow</a:t>
            </a:r>
            <a:r>
              <a:rPr lang="en-US" dirty="0" smtClean="0"/>
              <a:t>: takes you back to your previous location</a:t>
            </a:r>
          </a:p>
          <a:p>
            <a:pPr lvl="1"/>
            <a:r>
              <a:rPr lang="en-US" dirty="0" smtClean="0"/>
              <a:t>Alt-</a:t>
            </a:r>
            <a:r>
              <a:rPr lang="en-US" dirty="0" err="1" smtClean="0"/>
              <a:t>RightArrow</a:t>
            </a:r>
            <a:r>
              <a:rPr lang="en-US" dirty="0" smtClean="0"/>
              <a:t>: after going back this goes forward</a:t>
            </a:r>
          </a:p>
          <a:p>
            <a:r>
              <a:rPr lang="en-US" dirty="0" smtClean="0"/>
              <a:t>F5 / </a:t>
            </a:r>
            <a:r>
              <a:rPr lang="en-US" dirty="0"/>
              <a:t>Shift-F5 : </a:t>
            </a:r>
            <a:r>
              <a:rPr lang="en-US" dirty="0" smtClean="0"/>
              <a:t>Go to the Next/Previous changed line </a:t>
            </a:r>
          </a:p>
          <a:p>
            <a:r>
              <a:rPr lang="en-US" dirty="0" smtClean="0"/>
              <a:t>Ctrl-O / Shift-Ctrl-O: Go to Next/Previous syntax error.</a:t>
            </a:r>
          </a:p>
          <a:p>
            <a:r>
              <a:rPr lang="en-US" dirty="0" smtClean="0"/>
              <a:t>Ctrl-J: go to sequence number</a:t>
            </a:r>
          </a:p>
          <a:p>
            <a:r>
              <a:rPr lang="en-US" dirty="0" smtClean="0"/>
              <a:t>There are several others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There are also many special movements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22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Macro Editing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It’s easy to modify existing macros</a:t>
            </a:r>
          </a:p>
          <a:p>
            <a:r>
              <a:rPr lang="en-US" dirty="0" smtClean="0"/>
              <a:t>I find it difficult to add new ones</a:t>
            </a:r>
          </a:p>
          <a:p>
            <a:pPr lvl="1"/>
            <a:r>
              <a:rPr lang="en-US" dirty="0" smtClean="0"/>
              <a:t>The editor has a clumsy, non-intuitive interface.</a:t>
            </a:r>
          </a:p>
          <a:p>
            <a:pPr lvl="1"/>
            <a:r>
              <a:rPr lang="en-US" dirty="0" smtClean="0"/>
              <a:t>The editor has a very strange font.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78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Macros I use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Add begin/end pair</a:t>
            </a:r>
          </a:p>
          <a:p>
            <a:r>
              <a:rPr lang="en-US" dirty="0" smtClean="0"/>
              <a:t>Comment and uncomment several lines</a:t>
            </a:r>
          </a:p>
          <a:p>
            <a:r>
              <a:rPr lang="en-US" dirty="0" smtClean="0"/>
              <a:t>Add a description box</a:t>
            </a:r>
          </a:p>
          <a:p>
            <a:r>
              <a:rPr lang="en-US" dirty="0" smtClean="0"/>
              <a:t>Mark a word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77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Macros to install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Download the zip file </a:t>
            </a:r>
            <a:r>
              <a:rPr lang="en-US" dirty="0"/>
              <a:t>from http://www.goldeyesoftware.com/presentations/ProgWrkbenchMacros.zip</a:t>
            </a:r>
            <a:endParaRPr lang="en-US" dirty="0" smtClean="0"/>
          </a:p>
          <a:p>
            <a:r>
              <a:rPr lang="en-US" dirty="0" smtClean="0"/>
              <a:t>Unzip </a:t>
            </a:r>
            <a:r>
              <a:rPr lang="en-US" dirty="0" smtClean="0"/>
              <a:t>this </a:t>
            </a:r>
            <a:r>
              <a:rPr lang="en-US" dirty="0"/>
              <a:t>to  C:\Program Files (x86)\</a:t>
            </a:r>
            <a:r>
              <a:rPr lang="en-US" dirty="0" smtClean="0"/>
              <a:t>Unisys\MCP\</a:t>
            </a:r>
            <a:r>
              <a:rPr lang="en-US" dirty="0" err="1" smtClean="0"/>
              <a:t>ProgWrkbench</a:t>
            </a:r>
            <a:endParaRPr lang="en-US" dirty="0" smtClean="0"/>
          </a:p>
          <a:p>
            <a:r>
              <a:rPr lang="en-US" dirty="0" smtClean="0"/>
              <a:t>Double click PWBMacros.reg</a:t>
            </a:r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5247865"/>
              </p:ext>
            </p:extLst>
          </p:nvPr>
        </p:nvGraphicFramePr>
        <p:xfrm>
          <a:off x="6442975" y="3171301"/>
          <a:ext cx="2554175" cy="806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Packager Shell Object" showAsIcon="1" r:id="rId3" imgW="939600" imgH="297000" progId="Package">
                  <p:embed/>
                </p:oleObj>
              </mc:Choice>
              <mc:Fallback>
                <p:oleObj name="Packager Shell Object" showAsIcon="1" r:id="rId3" imgW="939600" imgH="2970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42975" y="3171301"/>
                        <a:ext cx="2554175" cy="8068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004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This presentation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This presentation can </a:t>
            </a:r>
            <a:r>
              <a:rPr lang="en-US" dirty="0"/>
              <a:t>be downloaded from http://www.goldeyesoftware.com/presentations/I-Didnt-Know-I-Could-Do-That-With-NxEdit.pptx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381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Matching Brackets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Place cursor right before or within </a:t>
            </a:r>
            <a:r>
              <a:rPr lang="en-US" dirty="0"/>
              <a:t>an area </a:t>
            </a:r>
            <a:r>
              <a:rPr lang="en-US" dirty="0" smtClean="0"/>
              <a:t> delimited by </a:t>
            </a:r>
            <a:br>
              <a:rPr lang="en-US" dirty="0" smtClean="0"/>
            </a:br>
            <a:r>
              <a:rPr lang="en-US" dirty="0" smtClean="0"/>
              <a:t>“( </a:t>
            </a:r>
            <a:r>
              <a:rPr lang="en-US" dirty="0"/>
              <a:t>) { } [ ] begin </a:t>
            </a:r>
            <a:r>
              <a:rPr lang="en-US" dirty="0" smtClean="0"/>
              <a:t>end” pairs  </a:t>
            </a:r>
          </a:p>
          <a:p>
            <a:pPr lvl="1"/>
            <a:r>
              <a:rPr lang="en-US" dirty="0" smtClean="0"/>
              <a:t>Alt-]  moves forward to the item that matches the beginning delimiter</a:t>
            </a:r>
          </a:p>
          <a:p>
            <a:pPr lvl="1"/>
            <a:r>
              <a:rPr lang="en-US" dirty="0" smtClean="0"/>
              <a:t>Alt-[ moves to the beginning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Matching Brackets, Braces, Parentheses and BEGIN/ENDs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4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Bookmarks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Set each bookmark with Ctrl-M</a:t>
            </a:r>
          </a:p>
          <a:p>
            <a:pPr lvl="1"/>
            <a:r>
              <a:rPr lang="en-US" dirty="0" smtClean="0"/>
              <a:t>You will be asked to name it.</a:t>
            </a:r>
          </a:p>
          <a:p>
            <a:r>
              <a:rPr lang="en-US" dirty="0" smtClean="0"/>
              <a:t>Now you can move among them</a:t>
            </a:r>
          </a:p>
          <a:p>
            <a:pPr lvl="1"/>
            <a:r>
              <a:rPr lang="en-US" dirty="0" smtClean="0"/>
              <a:t>F6 to move to next</a:t>
            </a:r>
          </a:p>
          <a:p>
            <a:pPr lvl="1"/>
            <a:r>
              <a:rPr lang="en-US" dirty="0" smtClean="0"/>
              <a:t>Shift-F6 to move to previous</a:t>
            </a:r>
          </a:p>
          <a:p>
            <a:r>
              <a:rPr lang="en-US" dirty="0" smtClean="0"/>
              <a:t>There is also a window with a list of bookmarks.</a:t>
            </a:r>
          </a:p>
          <a:p>
            <a:pPr lvl="1"/>
            <a:r>
              <a:rPr lang="en-US" dirty="0" smtClean="0"/>
              <a:t>Ctrl-Alt-M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Set bookmarks to important parts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79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Finding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Ctrl-F</a:t>
            </a:r>
          </a:p>
          <a:p>
            <a:pPr lvl="1"/>
            <a:r>
              <a:rPr lang="en-US" dirty="0" smtClean="0"/>
              <a:t>If the cursor was at or on a word then the word is selected, otherwise you must type it in</a:t>
            </a:r>
          </a:p>
          <a:p>
            <a:pPr lvl="1"/>
            <a:r>
              <a:rPr lang="en-US" dirty="0" smtClean="0"/>
              <a:t>Select your options and hit Enter to find the first instance or Alt-A to find all.</a:t>
            </a:r>
          </a:p>
          <a:p>
            <a:pPr lvl="1"/>
            <a:r>
              <a:rPr lang="en-US" dirty="0" smtClean="0"/>
              <a:t>Hit F3 to find the next</a:t>
            </a:r>
          </a:p>
          <a:p>
            <a:pPr lvl="1"/>
            <a:r>
              <a:rPr lang="en-US" dirty="0" smtClean="0"/>
              <a:t>Shift-F3 to find the previous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To find a word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8244" y="678046"/>
            <a:ext cx="4448175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77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Selecting 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Hold the </a:t>
            </a:r>
            <a:r>
              <a:rPr lang="en-US" dirty="0"/>
              <a:t>S</a:t>
            </a:r>
            <a:r>
              <a:rPr lang="en-US" dirty="0" smtClean="0"/>
              <a:t>hift key and move around with the Arrows, </a:t>
            </a:r>
            <a:r>
              <a:rPr lang="en-US" dirty="0" err="1" smtClean="0"/>
              <a:t>PgUp</a:t>
            </a:r>
            <a:r>
              <a:rPr lang="en-US" dirty="0" smtClean="0"/>
              <a:t>, </a:t>
            </a:r>
            <a:r>
              <a:rPr lang="en-US" dirty="0" err="1" smtClean="0"/>
              <a:t>PgDn</a:t>
            </a:r>
            <a:r>
              <a:rPr lang="en-US" dirty="0" smtClean="0"/>
              <a:t>, etc. (This works with all standard Windows apps).</a:t>
            </a:r>
          </a:p>
          <a:p>
            <a:r>
              <a:rPr lang="en-US" dirty="0" smtClean="0"/>
              <a:t>To select several complete lines</a:t>
            </a:r>
          </a:p>
          <a:p>
            <a:pPr lvl="1"/>
            <a:r>
              <a:rPr lang="en-US" dirty="0" smtClean="0"/>
              <a:t>Hit Ctrl-K</a:t>
            </a:r>
          </a:p>
          <a:p>
            <a:pPr lvl="1"/>
            <a:r>
              <a:rPr lang="en-US" dirty="0" smtClean="0"/>
              <a:t>Move to end or beginning</a:t>
            </a:r>
          </a:p>
          <a:p>
            <a:pPr lvl="1"/>
            <a:r>
              <a:rPr lang="en-US" dirty="0" smtClean="0"/>
              <a:t>Hit Ctrl-K again</a:t>
            </a:r>
          </a:p>
          <a:p>
            <a:r>
              <a:rPr lang="en-US" dirty="0" smtClean="0"/>
              <a:t>To select the current line</a:t>
            </a:r>
          </a:p>
          <a:p>
            <a:pPr lvl="1"/>
            <a:r>
              <a:rPr lang="en-US" dirty="0" smtClean="0"/>
              <a:t>Hit Ctrl-K twice.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How to select text with the keyboard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56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Selecting a block (E.g. Procedure)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59305" y="2629785"/>
            <a:ext cx="8197114" cy="3500539"/>
          </a:xfrm>
        </p:spPr>
        <p:txBody>
          <a:bodyPr/>
          <a:lstStyle/>
          <a:p>
            <a:r>
              <a:rPr lang="en-US" dirty="0" smtClean="0"/>
              <a:t>Select first line of procedure with Ctrl-K</a:t>
            </a:r>
          </a:p>
          <a:p>
            <a:r>
              <a:rPr lang="en-US" dirty="0" smtClean="0"/>
              <a:t>Move down to “BEGIN”</a:t>
            </a:r>
          </a:p>
          <a:p>
            <a:r>
              <a:rPr lang="en-US" dirty="0" smtClean="0"/>
              <a:t>Hit Alt-] (it will move to “END”)</a:t>
            </a:r>
          </a:p>
          <a:p>
            <a:r>
              <a:rPr lang="en-US" dirty="0" smtClean="0"/>
              <a:t>Hit Ctrl-K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Selecting a delimited block of text. Perhaps it’s several hundred or several thousand lines long.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61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Select a block - step 1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757" y="1674959"/>
            <a:ext cx="6391275" cy="4486275"/>
          </a:xfrm>
          <a:prstGeom prst="rect">
            <a:avLst/>
          </a:prstGeom>
        </p:spPr>
      </p:pic>
      <p:sp>
        <p:nvSpPr>
          <p:cNvPr id="8" name="Line Callout 1 7"/>
          <p:cNvSpPr/>
          <p:nvPr/>
        </p:nvSpPr>
        <p:spPr>
          <a:xfrm>
            <a:off x="4508205" y="2105246"/>
            <a:ext cx="2013098" cy="496186"/>
          </a:xfrm>
          <a:prstGeom prst="borderCallout1">
            <a:avLst>
              <a:gd name="adj1" fmla="val 21607"/>
              <a:gd name="adj2" fmla="val -234"/>
              <a:gd name="adj3" fmla="val 62500"/>
              <a:gd name="adj4" fmla="val -9397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Cursor on this line. Press Ctrl-K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97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PPT_Template_purple_040116</Template>
  <TotalTime>11548</TotalTime>
  <Words>2596</Words>
  <Application>Microsoft Office PowerPoint</Application>
  <PresentationFormat>On-screen Show (4:3)</PresentationFormat>
  <Paragraphs>298</Paragraphs>
  <Slides>33</Slides>
  <Notes>31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5" baseType="lpstr">
      <vt:lpstr>Arial</vt:lpstr>
      <vt:lpstr>Arial Black</vt:lpstr>
      <vt:lpstr>Calibri</vt:lpstr>
      <vt:lpstr>Calibri Light</vt:lpstr>
      <vt:lpstr>Encode Sans Normal Black</vt:lpstr>
      <vt:lpstr>Lucida Grande</vt:lpstr>
      <vt:lpstr>Open Sans</vt:lpstr>
      <vt:lpstr>Open Sans Light</vt:lpstr>
      <vt:lpstr>Uni Sans Regular</vt:lpstr>
      <vt:lpstr>Custom Design</vt:lpstr>
      <vt:lpstr>1_Custom Design</vt:lpstr>
      <vt:lpstr>Packager Shell Object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Debugging</vt:lpstr>
      <vt:lpstr>Debugging</vt:lpstr>
      <vt:lpstr>Debugging</vt:lpstr>
      <vt:lpstr>Debugging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Nebula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Didn't Know I could do That with NxEdit</dc:title>
  <dc:creator>Doug Dobson</dc:creator>
  <cp:keywords>Unite 2016 Cleveland</cp:keywords>
  <cp:lastModifiedBy>dobsod</cp:lastModifiedBy>
  <cp:revision>97</cp:revision>
  <cp:lastPrinted>2016-10-08T16:03:26Z</cp:lastPrinted>
  <dcterms:created xsi:type="dcterms:W3CDTF">2016-09-27T20:10:34Z</dcterms:created>
  <dcterms:modified xsi:type="dcterms:W3CDTF">2016-10-21T18:38:03Z</dcterms:modified>
</cp:coreProperties>
</file>